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13">
          <p15:clr>
            <a:srgbClr val="747775"/>
          </p15:clr>
        </p15:guide>
        <p15:guide id="2" pos="1519">
          <p15:clr>
            <a:srgbClr val="747775"/>
          </p15:clr>
        </p15:guide>
        <p15:guide id="3" pos="4241">
          <p15:clr>
            <a:srgbClr val="747775"/>
          </p15:clr>
        </p15:guide>
        <p15:guide id="4" orient="horz" pos="252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13" orient="horz"/>
        <p:guide pos="1519"/>
        <p:guide pos="4241"/>
        <p:guide pos="25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687388" y="1143000"/>
            <a:ext cx="5483225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8cf3b604b6_0_117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8cf3b604b6_0_117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28cf3b604b6_0_117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8cf3b604b6_0_88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28cf3b604b6_0_88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28cf3b604b6_0_88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cf3b604b6_0_123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8cf3b604b6_0_123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28cf3b604b6_0_123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cf3b604b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8cf3b604b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cf3b604b6_0_138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28cf3b604b6_0_138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28cf3b604b6_0_138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8cf3b604b6_0_159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8cf3b604b6_0_159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8cf3b604b6_0_159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8cf3b604b6_0_34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8cf3b604b6_0_34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g28cf3b604b6_0_34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cf3b604b6_0_166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28cf3b604b6_0_166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8cf3b604b6_0_166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8cf3b604b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8cf3b604b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8cf3b604b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8cf3b604b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687388" y="1143000"/>
            <a:ext cx="5483225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8cf3b604b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8cf3b604b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8cf3b604b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8cf3b604b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cf3b604b6_0_0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28cf3b604b6_0_0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g28cf3b604b6_0_0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8cf3b604b6_0_194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8cf3b604b6_0_194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28cf3b604b6_0_194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8cf3b604b6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8cf3b604b6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8cf3b604b6_0_181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28cf3b604b6_0_181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28cf3b604b6_0_181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cf3b604b6_0_289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8cf3b604b6_0_289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8cf3b604b6_0_289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cf3b604b6_0_235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8cf3b604b6_0_235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28cf3b604b6_0_235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8cf3b604b6_0_264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8cf3b604b6_0_264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8cf3b604b6_0_264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8cf3b604b6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8cf3b604b6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cf3b604b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cf3b604b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8cf3b604b6_0_331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8cf3b604b6_0_331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8cf3b604b6_0_331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8cf3b604b6_0_336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28cf3b604b6_0_336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8cf3b604b6_0_336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dad947cab_0_0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4dad947cab_0_0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4dad947cab_0_0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cf3b604b6_0_94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8cf3b604b6_0_94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g28cf3b604b6_0_94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8cf3b604b6_0_27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g28cf3b604b6_0_27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g28cf3b604b6_0_27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8cf3b604b6_0_14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28cf3b604b6_0_14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g28cf3b604b6_0_14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c72f58a701_0_0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c72f58a701_0_0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1c72f58a701_0_0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cf3b604b6_0_109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28cf3b604b6_0_109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8cf3b604b6_0_109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cf3b604b6_0_41:notes"/>
          <p:cNvSpPr/>
          <p:nvPr>
            <p:ph idx="2" type="sldImg"/>
          </p:nvPr>
        </p:nvSpPr>
        <p:spPr>
          <a:xfrm>
            <a:off x="2021444" y="1143001"/>
            <a:ext cx="2815200" cy="3084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28cf3b604b6_0_41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28cf3b604b6_0_41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39652" y="1383618"/>
            <a:ext cx="2538283" cy="14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49" y="3942920"/>
            <a:ext cx="2322244" cy="3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6036" y="1383618"/>
            <a:ext cx="2808312" cy="128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cture slide" showMasterSp="0">
  <p:cSld name="Lectur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007269" y="2733768"/>
            <a:ext cx="7344966" cy="112526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>
            <p:ph idx="2" type="pic"/>
          </p:nvPr>
        </p:nvSpPr>
        <p:spPr>
          <a:xfrm>
            <a:off x="0" y="-1"/>
            <a:ext cx="9144000" cy="4731544"/>
          </a:xfrm>
          <a:prstGeom prst="rect">
            <a:avLst/>
          </a:prstGeom>
          <a:noFill/>
          <a:ln>
            <a:noFill/>
          </a:ln>
        </p:spPr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1007269" y="1545431"/>
            <a:ext cx="7344966" cy="29706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- Chapter Title 1">
  <p:cSld name="Empty Slide_1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0" y="0"/>
            <a:ext cx="9182400" cy="518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/>
          <p:nvPr>
            <p:ph idx="2" type="pic"/>
          </p:nvPr>
        </p:nvSpPr>
        <p:spPr>
          <a:xfrm>
            <a:off x="3462750" y="-16825"/>
            <a:ext cx="5719800" cy="47850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689625" y="2575275"/>
            <a:ext cx="6132600" cy="2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5938" y="4794900"/>
            <a:ext cx="831799" cy="2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3">
            <a:alphaModFix/>
          </a:blip>
          <a:srcRect b="0" l="0" r="39124" t="0"/>
          <a:stretch/>
        </p:blipFill>
        <p:spPr>
          <a:xfrm>
            <a:off x="769500" y="4749025"/>
            <a:ext cx="589800" cy="33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0" y="4802600"/>
            <a:ext cx="465118" cy="2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/>
          <p:nvPr/>
        </p:nvSpPr>
        <p:spPr>
          <a:xfrm>
            <a:off x="1290600" y="4697750"/>
            <a:ext cx="250800" cy="2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689625" y="4038225"/>
            <a:ext cx="2588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4">
          <p15:clr>
            <a:srgbClr val="FA7B17"/>
          </p15:clr>
        </p15:guide>
        <p15:guide id="2" orient="horz" pos="703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lide" showMasterSp="0">
  <p:cSld name="Project Slide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007268" y="844153"/>
            <a:ext cx="7344967" cy="5934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1007269" y="2409825"/>
            <a:ext cx="7344966" cy="113403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1007268" y="1532231"/>
            <a:ext cx="7344967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3" type="body"/>
          </p:nvPr>
        </p:nvSpPr>
        <p:spPr>
          <a:xfrm>
            <a:off x="1007269" y="1926007"/>
            <a:ext cx="7344966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Title and caption">
  <p:cSld name="Picture with Title and ca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>
            <p:ph idx="2" type="pic"/>
          </p:nvPr>
        </p:nvSpPr>
        <p:spPr>
          <a:xfrm>
            <a:off x="0" y="446"/>
            <a:ext cx="9144000" cy="4731544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8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8231" y="844153"/>
            <a:ext cx="1124257" cy="440581"/>
          </a:xfrm>
          <a:prstGeom prst="rect">
            <a:avLst/>
          </a:prstGeom>
          <a:solidFill>
            <a:schemeClr val="lt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3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>
  <p:cSld name="Empty Slide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image" Target="../media/image9.jpg"/><Relationship Id="rId4" Type="http://schemas.openxmlformats.org/officeDocument/2006/relationships/slideLayout" Target="../slideLayouts/slideLayout1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07269" y="1545432"/>
            <a:ext cx="7344966" cy="302418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5000" y="4779000"/>
            <a:ext cx="474727" cy="27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tcSr7Cy1Yl8" TargetMode="External"/><Relationship Id="rId4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696" y="232518"/>
            <a:ext cx="1115103" cy="1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6459" l="0" r="0" t="16272"/>
          <a:stretch/>
        </p:blipFill>
        <p:spPr>
          <a:xfrm>
            <a:off x="0" y="0"/>
            <a:ext cx="9144428" cy="471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413" y="769150"/>
            <a:ext cx="5411174" cy="36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5415" l="0" r="0" t="18306"/>
          <a:stretch/>
        </p:blipFill>
        <p:spPr>
          <a:xfrm>
            <a:off x="0" y="0"/>
            <a:ext cx="9144001" cy="464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899550" y="2382750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h</a:t>
            </a:r>
            <a:r>
              <a:rPr b="1" lang="en-GB" sz="2100"/>
              <a:t>ow to design discrete assemblies for robotic </a:t>
            </a:r>
            <a:r>
              <a:rPr b="1" lang="en-GB" sz="2100"/>
              <a:t>fabrication?</a:t>
            </a:r>
            <a:endParaRPr b="1"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463" y="784188"/>
            <a:ext cx="3551074" cy="3575127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156950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c</a:t>
            </a:r>
            <a:r>
              <a:rPr b="1" lang="en-GB" sz="1300"/>
              <a:t>omputational brick bonds</a:t>
            </a:r>
            <a:endParaRPr b="1"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156950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tolerance by design</a:t>
            </a:r>
            <a:endParaRPr b="1" sz="1300"/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276" y="946626"/>
            <a:ext cx="4869448" cy="325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48" y="1038600"/>
            <a:ext cx="4610925" cy="306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156950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stability</a:t>
            </a:r>
            <a:endParaRPr b="1"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/>
        </p:nvSpPr>
        <p:spPr>
          <a:xfrm>
            <a:off x="156950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sequencing</a:t>
            </a:r>
            <a:endParaRPr b="1" sz="1300"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000" y="1135338"/>
            <a:ext cx="4320000" cy="287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200" y="759225"/>
            <a:ext cx="6823598" cy="36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156950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b</a:t>
            </a:r>
            <a:r>
              <a:rPr b="1" lang="en-GB" sz="1300"/>
              <a:t>ricks as object(s)</a:t>
            </a:r>
            <a:endParaRPr b="1" sz="13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200" y="759225"/>
            <a:ext cx="6823598" cy="362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8"/>
          <p:cNvCxnSpPr/>
          <p:nvPr/>
        </p:nvCxnSpPr>
        <p:spPr>
          <a:xfrm flipH="1" rot="10800000">
            <a:off x="3669475" y="2977050"/>
            <a:ext cx="2071500" cy="9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6" name="Google Shape;186;p28"/>
          <p:cNvCxnSpPr/>
          <p:nvPr/>
        </p:nvCxnSpPr>
        <p:spPr>
          <a:xfrm flipH="1">
            <a:off x="6006575" y="2046900"/>
            <a:ext cx="78300" cy="68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87" name="Google Shape;187;p28"/>
          <p:cNvCxnSpPr/>
          <p:nvPr/>
        </p:nvCxnSpPr>
        <p:spPr>
          <a:xfrm>
            <a:off x="2754900" y="2977100"/>
            <a:ext cx="500400" cy="69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88" name="Google Shape;188;p28"/>
          <p:cNvSpPr txBox="1"/>
          <p:nvPr/>
        </p:nvSpPr>
        <p:spPr>
          <a:xfrm>
            <a:off x="2215525" y="3094375"/>
            <a:ext cx="3831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4677825" y="3453950"/>
            <a:ext cx="33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</a:t>
            </a:r>
            <a:endParaRPr/>
          </a:p>
        </p:txBody>
      </p:sp>
      <p:sp>
        <p:nvSpPr>
          <p:cNvPr id="190" name="Google Shape;190;p28"/>
          <p:cNvSpPr txBox="1"/>
          <p:nvPr/>
        </p:nvSpPr>
        <p:spPr>
          <a:xfrm>
            <a:off x="2598625" y="3152900"/>
            <a:ext cx="33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</a:t>
            </a:r>
            <a:endParaRPr/>
          </a:p>
        </p:txBody>
      </p:sp>
      <p:sp>
        <p:nvSpPr>
          <p:cNvPr id="191" name="Google Shape;191;p28"/>
          <p:cNvSpPr txBox="1"/>
          <p:nvPr/>
        </p:nvSpPr>
        <p:spPr>
          <a:xfrm>
            <a:off x="6037975" y="2171850"/>
            <a:ext cx="3360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</a:t>
            </a: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156950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bricks as object(s)</a:t>
            </a:r>
            <a:endParaRPr b="1"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GB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Digital Fabrication</a:t>
            </a:r>
            <a:endParaRPr b="1" i="0" sz="4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 txBox="1"/>
          <p:nvPr>
            <p:ph idx="2" type="body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/>
              <a:t>Digital Architecture</a:t>
            </a:r>
            <a:endParaRPr b="1" i="0" sz="1400" u="none" cap="none" strike="noStrike">
              <a:solidFill>
                <a:schemeClr val="dk1"/>
              </a:solidFill>
            </a:endParaRPr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869" y="3671945"/>
            <a:ext cx="908302" cy="1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7798" y="3617066"/>
            <a:ext cx="908962" cy="50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1368" y="3676150"/>
            <a:ext cx="1411232" cy="35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72859" y="3659460"/>
            <a:ext cx="715923" cy="4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1957" y="3718497"/>
            <a:ext cx="589788" cy="26974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1007269" y="2733768"/>
            <a:ext cx="73449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Robotic Bricks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200" y="759225"/>
            <a:ext cx="6823598" cy="36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228600" y="6096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Point(-l/2, -w/2, -h/2),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Point(-l/2, w/2, -h/2),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Point(l/2, w/2, -h/2),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Point(</a:t>
            </a:r>
            <a:r>
              <a:rPr lang="en-GB" sz="1200">
                <a:solidFill>
                  <a:schemeClr val="dk1"/>
                </a:solidFill>
              </a:rPr>
              <a:t>l/2, -w/2, -h/2</a:t>
            </a:r>
            <a:r>
              <a:rPr lang="en-GB" sz="1200"/>
              <a:t>),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Point(-l/2, -w/2, h/2),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Point(</a:t>
            </a:r>
            <a:r>
              <a:rPr lang="en-GB" sz="1200">
                <a:solidFill>
                  <a:schemeClr val="dk1"/>
                </a:solidFill>
              </a:rPr>
              <a:t>l/2, -w/2, h/2</a:t>
            </a:r>
            <a:r>
              <a:rPr lang="en-GB" sz="1200"/>
              <a:t>),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Point(</a:t>
            </a:r>
            <a:r>
              <a:rPr lang="en-GB" sz="1200">
                <a:solidFill>
                  <a:schemeClr val="dk1"/>
                </a:solidFill>
              </a:rPr>
              <a:t>l/2, w/2, h/2</a:t>
            </a:r>
            <a:r>
              <a:rPr lang="en-GB" sz="1200"/>
              <a:t>),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Point(-</a:t>
            </a:r>
            <a:r>
              <a:rPr lang="en-GB" sz="1200">
                <a:solidFill>
                  <a:schemeClr val="dk1"/>
                </a:solidFill>
              </a:rPr>
              <a:t>l/2, w/2, h/2</a:t>
            </a:r>
            <a:r>
              <a:rPr lang="en-GB" sz="1200"/>
              <a:t>)</a:t>
            </a:r>
            <a:endParaRPr sz="1200"/>
          </a:p>
        </p:txBody>
      </p:sp>
      <p:sp>
        <p:nvSpPr>
          <p:cNvPr id="199" name="Google Shape;199;p29"/>
          <p:cNvSpPr txBox="1"/>
          <p:nvPr/>
        </p:nvSpPr>
        <p:spPr>
          <a:xfrm>
            <a:off x="3458425" y="3508650"/>
            <a:ext cx="343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</a:t>
            </a:r>
            <a:endParaRPr/>
          </a:p>
        </p:txBody>
      </p:sp>
      <p:sp>
        <p:nvSpPr>
          <p:cNvPr id="200" name="Google Shape;200;p29"/>
          <p:cNvSpPr txBox="1"/>
          <p:nvPr/>
        </p:nvSpPr>
        <p:spPr>
          <a:xfrm>
            <a:off x="2719725" y="2738650"/>
            <a:ext cx="343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</a:t>
            </a:r>
            <a:endParaRPr/>
          </a:p>
        </p:txBody>
      </p:sp>
      <p:sp>
        <p:nvSpPr>
          <p:cNvPr id="201" name="Google Shape;201;p29"/>
          <p:cNvSpPr txBox="1"/>
          <p:nvPr/>
        </p:nvSpPr>
        <p:spPr>
          <a:xfrm>
            <a:off x="5647100" y="2617450"/>
            <a:ext cx="343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</a:t>
            </a:r>
            <a:endParaRPr/>
          </a:p>
        </p:txBody>
      </p:sp>
      <p:sp>
        <p:nvSpPr>
          <p:cNvPr id="202" name="Google Shape;202;p29"/>
          <p:cNvSpPr txBox="1"/>
          <p:nvPr/>
        </p:nvSpPr>
        <p:spPr>
          <a:xfrm>
            <a:off x="3587300" y="2738650"/>
            <a:ext cx="343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EFEFEF"/>
                </a:solidFill>
              </a:rPr>
              <a:t>4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2719725" y="1906125"/>
            <a:ext cx="343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  <p:sp>
        <p:nvSpPr>
          <p:cNvPr id="204" name="Google Shape;204;p29"/>
          <p:cNvSpPr txBox="1"/>
          <p:nvPr/>
        </p:nvSpPr>
        <p:spPr>
          <a:xfrm>
            <a:off x="4896675" y="1269025"/>
            <a:ext cx="343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5690050" y="1851350"/>
            <a:ext cx="343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endParaRPr/>
          </a:p>
        </p:txBody>
      </p:sp>
      <p:sp>
        <p:nvSpPr>
          <p:cNvPr id="206" name="Google Shape;206;p29"/>
          <p:cNvSpPr txBox="1"/>
          <p:nvPr/>
        </p:nvSpPr>
        <p:spPr>
          <a:xfrm>
            <a:off x="4795000" y="1972475"/>
            <a:ext cx="3438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D9D9D9"/>
                </a:solidFill>
              </a:rPr>
              <a:t>2</a:t>
            </a:r>
            <a:endParaRPr sz="1300">
              <a:solidFill>
                <a:srgbClr val="D9D9D9"/>
              </a:solidFill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156950" y="139325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/>
              <a:t>bricks as object(s)</a:t>
            </a:r>
            <a:endParaRPr b="1"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/>
        </p:nvSpPr>
        <p:spPr>
          <a:xfrm>
            <a:off x="899550" y="2382750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a</a:t>
            </a:r>
            <a:r>
              <a:rPr b="1" lang="en-GB" sz="2100"/>
              <a:t>ssignment: mini </a:t>
            </a:r>
            <a:r>
              <a:rPr b="1" lang="en-GB" sz="2100"/>
              <a:t>robotic</a:t>
            </a:r>
            <a:r>
              <a:rPr b="1" lang="en-GB" sz="2100"/>
              <a:t> bricks</a:t>
            </a:r>
            <a:endParaRPr b="1"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2412000" y="1833000"/>
            <a:ext cx="428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computational design logic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for brick wall incorporating some of the themes mentioned above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u</a:t>
            </a: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se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object-oriented concepts (classes) to define your bricks and brick walls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s</a:t>
            </a: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eries of experiments(dry stacked)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one final brick wall(glued)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 demonstrating design logic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025" y="2120875"/>
            <a:ext cx="901752" cy="901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8289" y="1587513"/>
            <a:ext cx="2622612" cy="19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8975" y="1998663"/>
            <a:ext cx="2157501" cy="114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/>
        </p:nvSpPr>
        <p:spPr>
          <a:xfrm>
            <a:off x="1060650" y="3415275"/>
            <a:ext cx="15945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COMPAS (inside) Rhino/GH</a:t>
            </a:r>
            <a:endParaRPr sz="900"/>
          </a:p>
        </p:txBody>
      </p:sp>
      <p:sp>
        <p:nvSpPr>
          <p:cNvPr id="228" name="Google Shape;228;p32"/>
          <p:cNvSpPr txBox="1"/>
          <p:nvPr/>
        </p:nvSpPr>
        <p:spPr>
          <a:xfrm>
            <a:off x="3622350" y="3415275"/>
            <a:ext cx="15945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Universal robots UR5/UR10 with </a:t>
            </a:r>
            <a:r>
              <a:rPr lang="en-GB" sz="900"/>
              <a:t>vacuum</a:t>
            </a:r>
            <a:r>
              <a:rPr lang="en-GB" sz="900"/>
              <a:t> gripper setup</a:t>
            </a:r>
            <a:endParaRPr sz="900"/>
          </a:p>
        </p:txBody>
      </p:sp>
      <p:sp>
        <p:nvSpPr>
          <p:cNvPr id="229" name="Google Shape;229;p32"/>
          <p:cNvSpPr txBox="1"/>
          <p:nvPr/>
        </p:nvSpPr>
        <p:spPr>
          <a:xfrm>
            <a:off x="6184050" y="3415275"/>
            <a:ext cx="15945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provided mini bricks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899550" y="2382750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hardware setup</a:t>
            </a:r>
            <a:endParaRPr b="1" sz="2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280012" y="1197079"/>
            <a:ext cx="1324376" cy="132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4"/>
          <p:cNvCxnSpPr/>
          <p:nvPr/>
        </p:nvCxnSpPr>
        <p:spPr>
          <a:xfrm flipH="1" rot="10800000">
            <a:off x="3153550" y="1296450"/>
            <a:ext cx="2423400" cy="953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5B0F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2" name="Google Shape;242;p34"/>
          <p:cNvCxnSpPr/>
          <p:nvPr/>
        </p:nvCxnSpPr>
        <p:spPr>
          <a:xfrm flipH="1">
            <a:off x="1785650" y="2304850"/>
            <a:ext cx="1141200" cy="1133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5B0F00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450" y="2672250"/>
            <a:ext cx="518200" cy="185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34"/>
          <p:cNvCxnSpPr/>
          <p:nvPr/>
        </p:nvCxnSpPr>
        <p:spPr>
          <a:xfrm rot="10800000">
            <a:off x="378550" y="3438238"/>
            <a:ext cx="888900" cy="0"/>
          </a:xfrm>
          <a:prstGeom prst="straightConnector1">
            <a:avLst/>
          </a:prstGeom>
          <a:noFill/>
          <a:ln cap="flat" cmpd="sng" w="38100">
            <a:solidFill>
              <a:srgbClr val="202122"/>
            </a:solidFill>
            <a:prstDash val="solid"/>
            <a:round/>
            <a:headEnd len="med" w="med" type="stealth"/>
            <a:tailEnd len="med" w="med" type="none"/>
          </a:ln>
        </p:spPr>
      </p:cxnSp>
      <p:pic>
        <p:nvPicPr>
          <p:cNvPr id="245" name="Google Shape;24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3350" y="797325"/>
            <a:ext cx="1233950" cy="12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378550" y="2758250"/>
            <a:ext cx="742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</a:t>
            </a:r>
            <a:r>
              <a:rPr lang="en-GB" sz="800"/>
              <a:t>ompressed </a:t>
            </a:r>
            <a:r>
              <a:rPr lang="en-GB" sz="800"/>
              <a:t>a</a:t>
            </a:r>
            <a:r>
              <a:rPr lang="en-GB" sz="800"/>
              <a:t>ir </a:t>
            </a:r>
            <a:r>
              <a:rPr lang="en-GB" sz="800"/>
              <a:t>f</a:t>
            </a:r>
            <a:r>
              <a:rPr lang="en-GB" sz="800"/>
              <a:t>rom supply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(0.7 MPa)</a:t>
            </a:r>
            <a:endParaRPr sz="800"/>
          </a:p>
        </p:txBody>
      </p:sp>
      <p:sp>
        <p:nvSpPr>
          <p:cNvPr id="247" name="Google Shape;247;p34"/>
          <p:cNvSpPr txBox="1"/>
          <p:nvPr/>
        </p:nvSpPr>
        <p:spPr>
          <a:xfrm>
            <a:off x="2461725" y="2726975"/>
            <a:ext cx="981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regulated air(0.2-0.5 MPa)</a:t>
            </a:r>
            <a:endParaRPr sz="800"/>
          </a:p>
        </p:txBody>
      </p:sp>
      <p:sp>
        <p:nvSpPr>
          <p:cNvPr id="248" name="Google Shape;248;p34"/>
          <p:cNvSpPr txBox="1"/>
          <p:nvPr/>
        </p:nvSpPr>
        <p:spPr>
          <a:xfrm>
            <a:off x="1719225" y="4258450"/>
            <a:ext cx="2794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p</a:t>
            </a:r>
            <a:r>
              <a:rPr i="1" lang="en-GB" sz="800"/>
              <a:t>ressure regulator(mount on robot base)</a:t>
            </a:r>
            <a:endParaRPr i="1" sz="800"/>
          </a:p>
        </p:txBody>
      </p:sp>
      <p:sp>
        <p:nvSpPr>
          <p:cNvPr id="249" name="Google Shape;249;p34"/>
          <p:cNvSpPr txBox="1"/>
          <p:nvPr/>
        </p:nvSpPr>
        <p:spPr>
          <a:xfrm>
            <a:off x="892450" y="1191550"/>
            <a:ext cx="2794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solenoid valve</a:t>
            </a:r>
            <a:r>
              <a:rPr i="1" lang="en-GB" sz="800"/>
              <a:t>(mount on robot base)</a:t>
            </a:r>
            <a:endParaRPr i="1" sz="800"/>
          </a:p>
        </p:txBody>
      </p:sp>
      <p:cxnSp>
        <p:nvCxnSpPr>
          <p:cNvPr id="250" name="Google Shape;250;p34"/>
          <p:cNvCxnSpPr/>
          <p:nvPr/>
        </p:nvCxnSpPr>
        <p:spPr>
          <a:xfrm>
            <a:off x="6102450" y="1744050"/>
            <a:ext cx="0" cy="429900"/>
          </a:xfrm>
          <a:prstGeom prst="straightConnector1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4"/>
          <p:cNvSpPr/>
          <p:nvPr/>
        </p:nvSpPr>
        <p:spPr>
          <a:xfrm>
            <a:off x="5975450" y="2031275"/>
            <a:ext cx="250200" cy="187500"/>
          </a:xfrm>
          <a:prstGeom prst="triangle">
            <a:avLst>
              <a:gd fmla="val 50000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4"/>
          <p:cNvCxnSpPr/>
          <p:nvPr/>
        </p:nvCxnSpPr>
        <p:spPr>
          <a:xfrm>
            <a:off x="6877300" y="1296450"/>
            <a:ext cx="356700" cy="0"/>
          </a:xfrm>
          <a:prstGeom prst="straightConnector1">
            <a:avLst/>
          </a:prstGeom>
          <a:noFill/>
          <a:ln cap="flat" cmpd="sng" w="9525">
            <a:solidFill>
              <a:srgbClr val="5B0F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3" name="Google Shape;253;p34"/>
          <p:cNvSpPr txBox="1"/>
          <p:nvPr/>
        </p:nvSpPr>
        <p:spPr>
          <a:xfrm>
            <a:off x="6804075" y="1038525"/>
            <a:ext cx="888900" cy="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exhaust</a:t>
            </a:r>
            <a:endParaRPr sz="700"/>
          </a:p>
        </p:txBody>
      </p:sp>
      <p:sp>
        <p:nvSpPr>
          <p:cNvPr id="254" name="Google Shape;254;p34"/>
          <p:cNvSpPr txBox="1"/>
          <p:nvPr/>
        </p:nvSpPr>
        <p:spPr>
          <a:xfrm>
            <a:off x="5576950" y="593025"/>
            <a:ext cx="27945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v</a:t>
            </a:r>
            <a:r>
              <a:rPr i="1" lang="en-GB" sz="800"/>
              <a:t>enturi vacuum ejector</a:t>
            </a:r>
            <a:r>
              <a:rPr i="1" lang="en-GB" sz="800"/>
              <a:t>(mount on end effector)</a:t>
            </a:r>
            <a:endParaRPr i="1" sz="800"/>
          </a:p>
        </p:txBody>
      </p:sp>
      <p:cxnSp>
        <p:nvCxnSpPr>
          <p:cNvPr id="255" name="Google Shape;255;p34"/>
          <p:cNvCxnSpPr/>
          <p:nvPr/>
        </p:nvCxnSpPr>
        <p:spPr>
          <a:xfrm rot="10800000">
            <a:off x="6100550" y="2250150"/>
            <a:ext cx="0" cy="250200"/>
          </a:xfrm>
          <a:prstGeom prst="straightConnector1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56" name="Google Shape;256;p34"/>
          <p:cNvSpPr txBox="1"/>
          <p:nvPr/>
        </p:nvSpPr>
        <p:spPr>
          <a:xfrm>
            <a:off x="6163000" y="2349000"/>
            <a:ext cx="981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vacuum</a:t>
            </a:r>
            <a:r>
              <a:rPr lang="en-GB" sz="800"/>
              <a:t> </a:t>
            </a:r>
            <a:r>
              <a:rPr lang="en-GB" sz="800"/>
              <a:t>suction</a:t>
            </a:r>
            <a:r>
              <a:rPr lang="en-GB" sz="800"/>
              <a:t> pressure</a:t>
            </a:r>
            <a:endParaRPr sz="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975" y="733000"/>
            <a:ext cx="1656428" cy="116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547812" y="517035"/>
            <a:ext cx="951700" cy="95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1325" y="2506504"/>
            <a:ext cx="1713739" cy="1425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35"/>
          <p:cNvCxnSpPr/>
          <p:nvPr/>
        </p:nvCxnSpPr>
        <p:spPr>
          <a:xfrm rot="10800000">
            <a:off x="1975794" y="1895104"/>
            <a:ext cx="0" cy="6114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" name="Google Shape;26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1974" y="1214462"/>
            <a:ext cx="3287775" cy="1972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35"/>
          <p:cNvCxnSpPr>
            <a:endCxn id="264" idx="2"/>
          </p:cNvCxnSpPr>
          <p:nvPr/>
        </p:nvCxnSpPr>
        <p:spPr>
          <a:xfrm flipH="1">
            <a:off x="2128194" y="2992754"/>
            <a:ext cx="4011300" cy="939600"/>
          </a:xfrm>
          <a:prstGeom prst="bentConnector4">
            <a:avLst>
              <a:gd fmla="val 39319" name="adj1"/>
              <a:gd fmla="val 125343" name="adj2"/>
            </a:avLst>
          </a:prstGeom>
          <a:noFill/>
          <a:ln cap="flat" cmpd="sng" w="28575">
            <a:solidFill>
              <a:srgbClr val="CC4125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8" name="Google Shape;268;p35"/>
          <p:cNvSpPr txBox="1"/>
          <p:nvPr/>
        </p:nvSpPr>
        <p:spPr>
          <a:xfrm>
            <a:off x="4746225" y="2994725"/>
            <a:ext cx="198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ur script commands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(movement/signal)</a:t>
            </a:r>
            <a:endParaRPr sz="1000"/>
          </a:p>
        </p:txBody>
      </p:sp>
      <p:sp>
        <p:nvSpPr>
          <p:cNvPr id="269" name="Google Shape;269;p35"/>
          <p:cNvSpPr txBox="1"/>
          <p:nvPr/>
        </p:nvSpPr>
        <p:spPr>
          <a:xfrm>
            <a:off x="2917075" y="1423825"/>
            <a:ext cx="1985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on/off for air</a:t>
            </a:r>
            <a:endParaRPr sz="800"/>
          </a:p>
        </p:txBody>
      </p:sp>
      <p:cxnSp>
        <p:nvCxnSpPr>
          <p:cNvPr id="270" name="Google Shape;270;p35"/>
          <p:cNvCxnSpPr/>
          <p:nvPr/>
        </p:nvCxnSpPr>
        <p:spPr>
          <a:xfrm rot="-5400000">
            <a:off x="1918600" y="1530975"/>
            <a:ext cx="1305300" cy="633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325" y="2098275"/>
            <a:ext cx="3706422" cy="9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300" y="1529925"/>
            <a:ext cx="3037399" cy="20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/>
          <p:nvPr/>
        </p:nvSpPr>
        <p:spPr>
          <a:xfrm>
            <a:off x="2413583" y="2006697"/>
            <a:ext cx="992700" cy="129900"/>
          </a:xfrm>
          <a:prstGeom prst="rect">
            <a:avLst/>
          </a:prstGeom>
          <a:solidFill>
            <a:srgbClr val="20212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lt1"/>
                </a:solidFill>
              </a:rPr>
              <a:t>black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6592" y="1251750"/>
            <a:ext cx="4694926" cy="26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5" name="Google Shape;285;p37"/>
          <p:cNvCxnSpPr/>
          <p:nvPr/>
        </p:nvCxnSpPr>
        <p:spPr>
          <a:xfrm rot="10800000">
            <a:off x="1975794" y="1895104"/>
            <a:ext cx="0" cy="6114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7"/>
          <p:cNvSpPr/>
          <p:nvPr/>
        </p:nvSpPr>
        <p:spPr>
          <a:xfrm>
            <a:off x="2413583" y="2369172"/>
            <a:ext cx="992700" cy="129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/>
              <a:t>red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7"/>
          <p:cNvSpPr/>
          <p:nvPr/>
        </p:nvSpPr>
        <p:spPr>
          <a:xfrm>
            <a:off x="1253454" y="1253250"/>
            <a:ext cx="1201500" cy="26385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>
            <a:off x="1796379" y="1906641"/>
            <a:ext cx="666300" cy="33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1796379" y="2236630"/>
            <a:ext cx="666300" cy="33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GB"/>
              <a:t>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/>
          <p:nvPr/>
        </p:nvSpPr>
        <p:spPr>
          <a:xfrm>
            <a:off x="1796379" y="2566618"/>
            <a:ext cx="666300" cy="33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7"/>
          <p:cNvSpPr txBox="1"/>
          <p:nvPr/>
        </p:nvSpPr>
        <p:spPr>
          <a:xfrm>
            <a:off x="1796379" y="2896607"/>
            <a:ext cx="666300" cy="33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GB"/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 txBox="1"/>
          <p:nvPr/>
        </p:nvSpPr>
        <p:spPr>
          <a:xfrm>
            <a:off x="1796379" y="3226596"/>
            <a:ext cx="666300" cy="33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1796379" y="3561751"/>
            <a:ext cx="666300" cy="33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</a:t>
            </a:r>
            <a:r>
              <a:rPr lang="en-GB"/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7"/>
          <p:cNvSpPr/>
          <p:nvPr/>
        </p:nvSpPr>
        <p:spPr>
          <a:xfrm>
            <a:off x="1415295" y="1957776"/>
            <a:ext cx="238200" cy="238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7"/>
          <p:cNvSpPr/>
          <p:nvPr/>
        </p:nvSpPr>
        <p:spPr>
          <a:xfrm>
            <a:off x="1415295" y="2320176"/>
            <a:ext cx="238200" cy="238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1415295" y="2617826"/>
            <a:ext cx="238200" cy="238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1415295" y="2947676"/>
            <a:ext cx="238200" cy="238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1415295" y="3277526"/>
            <a:ext cx="238200" cy="238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1415295" y="3607376"/>
            <a:ext cx="238200" cy="238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7"/>
          <p:cNvSpPr txBox="1"/>
          <p:nvPr/>
        </p:nvSpPr>
        <p:spPr>
          <a:xfrm>
            <a:off x="1253450" y="790375"/>
            <a:ext cx="2791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/>
              <a:t>Digital IO Signals are +24V or 0V</a:t>
            </a:r>
            <a:endParaRPr b="1"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/>
        </p:nvSpPr>
        <p:spPr>
          <a:xfrm>
            <a:off x="899550" y="2382750"/>
            <a:ext cx="74286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do’s and </a:t>
            </a:r>
            <a:r>
              <a:rPr b="1" lang="en-GB" sz="2100"/>
              <a:t>don'ts</a:t>
            </a:r>
            <a:endParaRPr b="1"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/>
        </p:nvSpPr>
        <p:spPr>
          <a:xfrm>
            <a:off x="899543" y="2382752"/>
            <a:ext cx="73449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u</a:t>
            </a:r>
            <a:r>
              <a:rPr b="1" lang="en-GB" sz="2100"/>
              <a:t>sing discrete elements to build complex assemblies</a:t>
            </a:r>
            <a:endParaRPr b="1" sz="2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/>
        </p:nvSpPr>
        <p:spPr>
          <a:xfrm>
            <a:off x="2428650" y="1833000"/>
            <a:ext cx="428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do 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turn off the main air supply after use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do 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double check wiring connections before testing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do 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use only as much tubing as you need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do 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guide tubes neatly along the robot arm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do 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guide all tube from supply to robot neatly along the wall/floor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/>
        </p:nvSpPr>
        <p:spPr>
          <a:xfrm>
            <a:off x="2428650" y="1833000"/>
            <a:ext cx="4286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don’t 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use random tools to do what they are not supposed to do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don’t 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stretch tubes/cables around the workspace/ robot arm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200"/>
              <a:buAutoNum type="arabicPeriod"/>
            </a:pPr>
            <a:r>
              <a:rPr b="1" lang="en-GB" sz="1200">
                <a:solidFill>
                  <a:srgbClr val="202122"/>
                </a:solidFill>
                <a:highlight>
                  <a:srgbClr val="FFFFFF"/>
                </a:highlight>
              </a:rPr>
              <a:t>don’t </a:t>
            </a:r>
            <a:r>
              <a:rPr lang="en-GB" sz="1200">
                <a:solidFill>
                  <a:srgbClr val="202122"/>
                </a:solidFill>
                <a:highlight>
                  <a:srgbClr val="FFFFFF"/>
                </a:highlight>
              </a:rPr>
              <a:t>hesitate to ask if you don’t know how to do something :)</a:t>
            </a:r>
            <a:endParaRPr sz="120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 b="16430" l="0" r="0" t="9053"/>
          <a:stretch/>
        </p:blipFill>
        <p:spPr>
          <a:xfrm>
            <a:off x="0" y="0"/>
            <a:ext cx="9144000" cy="461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471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cumenting the construction of the brick wall installation at the Swiss Pavilion for the XI. Venice Architecture Biennale, 2008&#10;&#10;Gramazio &amp; Kohler, Architecture and Digital Fabrication, ETH Zurich, &#10;in collaboration with Reto Geiser&#10;&#10;Client: Swiss Federal Office of Culture (FOC)&#10;Project Leader: Michael Knauss&#10;Collaborators: Ralph Bärtschi, Tobias Bonwetsch, Michael Lyrenmann, Gregor Bieri, Michael Bühler, Hannes Oswald, Lukas Pauer&#10;Video: Maris Mezulis&#10;&#10;www.designexplorations.org" id="102" name="Google Shape;102;p15" title="STRUCTURAL OSCILLATIONS - A RESEARCH PROJEC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650" y="289000"/>
            <a:ext cx="7656700" cy="43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625" y="1392500"/>
            <a:ext cx="3530726" cy="234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650" y="1392500"/>
            <a:ext cx="3530716" cy="2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050" y="1392488"/>
            <a:ext cx="3124724" cy="234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900" y="1392488"/>
            <a:ext cx="3560050" cy="235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15540" l="0" r="0" t="185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ETH ITA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